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86" r:id="rId5"/>
    <p:sldId id="287" r:id="rId6"/>
  </p:sldIdLst>
  <p:sldSz cx="9144000" cy="6858000" type="screen4x3"/>
  <p:notesSz cx="6797675" cy="9926638"/>
  <p:defaultTextStyle>
    <a:defPPr>
      <a:defRPr lang="pl-P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 241436" initials="S2" lastIdx="1" clrIdx="0">
    <p:extLst>
      <p:ext uri="{19B8F6BF-5375-455C-9EA6-DF929625EA0E}">
        <p15:presenceInfo xmlns:p15="http://schemas.microsoft.com/office/powerpoint/2012/main" userId="S::241436@student.pwr.edu.pl::d41d707d-9c91-4cc4-817a-c33a7cce029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1C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91528" autoAdjust="0"/>
  </p:normalViewPr>
  <p:slideViewPr>
    <p:cSldViewPr snapToObjects="1">
      <p:cViewPr varScale="1">
        <p:scale>
          <a:sx n="104" d="100"/>
          <a:sy n="104" d="100"/>
        </p:scale>
        <p:origin x="2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5F25ED49-EB40-7243-BF4F-1D52D9D70B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0A9E0462-CCEE-A149-9134-4F1B72BA64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1275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r">
              <a:defRPr sz="1300" smtClean="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0ABAE353-1772-854D-BC73-334887022800}" type="datetimeFigureOut">
              <a:rPr lang="pl-PL"/>
              <a:pPr>
                <a:defRPr/>
              </a:pPr>
              <a:t>15.02.2020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4EAF2E7A-E96D-4B43-BFE1-62DC9490E9B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4813" cy="496887"/>
          </a:xfrm>
          <a:prstGeom prst="rect">
            <a:avLst/>
          </a:prstGeom>
        </p:spPr>
        <p:txBody>
          <a:bodyPr vert="horz" lIns="100282" tIns="50141" rIns="100282" bIns="50141" rtlCol="0" anchor="b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05559A92-9D11-8647-852E-B2557CADF5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1275" y="9428163"/>
            <a:ext cx="2944813" cy="496887"/>
          </a:xfrm>
          <a:prstGeom prst="rect">
            <a:avLst/>
          </a:prstGeom>
        </p:spPr>
        <p:txBody>
          <a:bodyPr vert="horz" wrap="square" lIns="100282" tIns="50141" rIns="100282" bIns="5014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20E8C2F4-4231-A748-BCC5-9C50A5B8D264}" type="slidenum">
              <a:rPr lang="pl-PL" altLang="pl-PL"/>
              <a:pPr/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D3DED056-D38B-7E46-8BC6-F981C728D30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F204E80-DD08-B840-A14E-55531B72C61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1275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r">
              <a:defRPr sz="1300" smtClean="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51FCDF35-7B55-2542-8F06-3EEE90D3389E}" type="datetimeFigureOut">
              <a:rPr lang="pl-PL"/>
              <a:pPr>
                <a:defRPr/>
              </a:pPr>
              <a:t>15.02.2020</a:t>
            </a:fld>
            <a:endParaRPr lang="pl-PL"/>
          </a:p>
        </p:txBody>
      </p:sp>
      <p:sp>
        <p:nvSpPr>
          <p:cNvPr id="4" name="Symbol zastępczy obrazu slajdu 3">
            <a:extLst>
              <a:ext uri="{FF2B5EF4-FFF2-40B4-BE49-F238E27FC236}">
                <a16:creationId xmlns:a16="http://schemas.microsoft.com/office/drawing/2014/main" id="{26D5680E-5847-CF4E-9272-1E4D218885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4538"/>
            <a:ext cx="4959350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00282" tIns="50141" rIns="100282" bIns="50141" rtlCol="0" anchor="ctr"/>
          <a:lstStyle/>
          <a:p>
            <a:pPr lvl="0"/>
            <a:endParaRPr lang="pl-PL" noProof="0"/>
          </a:p>
        </p:txBody>
      </p:sp>
      <p:sp>
        <p:nvSpPr>
          <p:cNvPr id="5" name="Symbol zastępczy notatek 4">
            <a:extLst>
              <a:ext uri="{FF2B5EF4-FFF2-40B4-BE49-F238E27FC236}">
                <a16:creationId xmlns:a16="http://schemas.microsoft.com/office/drawing/2014/main" id="{D8D7E35D-A778-A143-990B-B3876034BD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100282" tIns="50141" rIns="100282" bIns="50141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B5382A4-4194-CE4C-847C-8D8DF2042FE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4813" cy="496887"/>
          </a:xfrm>
          <a:prstGeom prst="rect">
            <a:avLst/>
          </a:prstGeom>
        </p:spPr>
        <p:txBody>
          <a:bodyPr vert="horz" lIns="100282" tIns="50141" rIns="100282" bIns="50141" rtlCol="0" anchor="b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6533B1CF-95C5-2345-B1F1-E8E9C907DC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1275" y="9428163"/>
            <a:ext cx="2944813" cy="496887"/>
          </a:xfrm>
          <a:prstGeom prst="rect">
            <a:avLst/>
          </a:prstGeom>
        </p:spPr>
        <p:txBody>
          <a:bodyPr vert="horz" wrap="square" lIns="100282" tIns="50141" rIns="100282" bIns="5014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CC06A6B4-27A0-2B43-954E-0092EF77C138}" type="slidenum">
              <a:rPr lang="pl-PL" altLang="pl-PL"/>
              <a:pPr/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6A6B4-27A0-2B43-954E-0092EF77C138}" type="slidenum">
              <a:rPr lang="pl-PL" altLang="pl-PL" smtClean="0"/>
              <a:pPr/>
              <a:t>2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722484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Z tą jednak różnica, ze haker znajdzie jedną lukę i jest zadowolony</a:t>
            </a:r>
          </a:p>
          <a:p>
            <a:r>
              <a:rPr lang="pl-PL" dirty="0"/>
              <a:t>My powinniśmy znaleźć ich jak najwięcej</a:t>
            </a:r>
          </a:p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6A6B4-27A0-2B43-954E-0092EF77C138}" type="slidenum">
              <a:rPr lang="pl-PL" altLang="pl-PL" smtClean="0"/>
              <a:pPr/>
              <a:t>3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780352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Ciężej motywować i gorsza dyspozycyjność</a:t>
            </a:r>
          </a:p>
          <a:p>
            <a:r>
              <a:rPr lang="pl-PL" dirty="0"/>
              <a:t>Różne godziny i nie główne zajęcie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06A6B4-27A0-2B43-954E-0092EF77C138}" type="slidenum">
              <a:rPr lang="pl-PL" altLang="pl-PL" smtClean="0"/>
              <a:pPr/>
              <a:t>4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390740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6BC82B28-D6B4-1144-A31F-1DCE138A68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ytuł 1">
            <a:extLst>
              <a:ext uri="{FF2B5EF4-FFF2-40B4-BE49-F238E27FC236}">
                <a16:creationId xmlns:a16="http://schemas.microsoft.com/office/drawing/2014/main" id="{0EFD713E-4FAD-DA42-B537-00228A5CFC36}"/>
              </a:ext>
            </a:extLst>
          </p:cNvPr>
          <p:cNvSpPr txBox="1">
            <a:spLocks/>
          </p:cNvSpPr>
          <p:nvPr/>
        </p:nvSpPr>
        <p:spPr bwMode="auto">
          <a:xfrm>
            <a:off x="290513" y="2420938"/>
            <a:ext cx="8640762" cy="136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rIns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9pPr>
          </a:lstStyle>
          <a:p>
            <a:pPr>
              <a:defRPr/>
            </a:pPr>
            <a:endParaRPr lang="pl-PL" kern="0" dirty="0">
              <a:latin typeface="Calibri" panose="020F0502020204030204" pitchFamily="34" charset="0"/>
            </a:endParaRP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63A52180-FFE9-AE44-BF1D-36EC8FB31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5951538"/>
            <a:ext cx="1079500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403648" y="1988840"/>
            <a:ext cx="7614402" cy="475252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pl-PL" noProof="0" dirty="0"/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1403648" y="116632"/>
            <a:ext cx="7614402" cy="1728192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9978088"/>
      </p:ext>
    </p:extLst>
  </p:cSld>
  <p:clrMapOvr>
    <a:masterClrMapping/>
  </p:clrMapOvr>
  <p:transition>
    <p:randomBa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4645E337-6417-8F4E-BC9C-683830C1E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1EA1038E-2CC3-294C-9678-529B31B5B9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4B3B12DE-3495-6442-BA76-5371C463E921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116632"/>
            <a:ext cx="2407096" cy="6696744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755576" y="116632"/>
            <a:ext cx="5721424" cy="66967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00503375"/>
      </p:ext>
    </p:extLst>
  </p:cSld>
  <p:clrMapOvr>
    <a:masterClrMapping/>
  </p:clrMapOvr>
  <p:transition>
    <p:randomBa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06689707-910A-0F42-9A1C-1F0B481B13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Obraz 4">
            <a:extLst>
              <a:ext uri="{FF2B5EF4-FFF2-40B4-BE49-F238E27FC236}">
                <a16:creationId xmlns:a16="http://schemas.microsoft.com/office/drawing/2014/main" id="{587BD151-5B4B-0C4F-880A-5C05C3719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5951538"/>
            <a:ext cx="1079500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Symbol zastępczy tekstu 2"/>
          <p:cNvSpPr>
            <a:spLocks noGrp="1"/>
          </p:cNvSpPr>
          <p:nvPr>
            <p:ph type="body" idx="10"/>
          </p:nvPr>
        </p:nvSpPr>
        <p:spPr>
          <a:xfrm>
            <a:off x="4704169" y="2492896"/>
            <a:ext cx="4313881" cy="1152128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403648" y="116632"/>
            <a:ext cx="3168352" cy="66247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10" name="Symbol zastępczy tekstu 2"/>
          <p:cNvSpPr>
            <a:spLocks noGrp="1"/>
          </p:cNvSpPr>
          <p:nvPr>
            <p:ph type="body" idx="11"/>
          </p:nvPr>
        </p:nvSpPr>
        <p:spPr>
          <a:xfrm>
            <a:off x="4704169" y="116632"/>
            <a:ext cx="4313881" cy="2232248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ymbol zastępczy zawartości 2"/>
          <p:cNvSpPr>
            <a:spLocks noGrp="1"/>
          </p:cNvSpPr>
          <p:nvPr>
            <p:ph sz="half" idx="12"/>
          </p:nvPr>
        </p:nvSpPr>
        <p:spPr>
          <a:xfrm>
            <a:off x="4704169" y="3861048"/>
            <a:ext cx="4313882" cy="2880320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70431210"/>
      </p:ext>
    </p:extLst>
  </p:cSld>
  <p:clrMapOvr>
    <a:masterClrMapping/>
  </p:clrMapOvr>
  <p:transition>
    <p:randomBa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318B470C-C19A-7E44-9B4D-A6493B3248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4">
            <a:extLst>
              <a:ext uri="{FF2B5EF4-FFF2-40B4-BE49-F238E27FC236}">
                <a16:creationId xmlns:a16="http://schemas.microsoft.com/office/drawing/2014/main" id="{386DEFEB-AAA5-994F-A892-D20B78A0C4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6E8550C3-2086-D040-90A2-C0F3C82BF8BF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Symbol zastępczy zawartości 2"/>
          <p:cNvSpPr>
            <a:spLocks noGrp="1"/>
          </p:cNvSpPr>
          <p:nvPr>
            <p:ph sz="half" idx="1"/>
          </p:nvPr>
        </p:nvSpPr>
        <p:spPr>
          <a:xfrm>
            <a:off x="755575" y="1556792"/>
            <a:ext cx="8262476" cy="5256584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8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5" y="116632"/>
            <a:ext cx="8284723" cy="50405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755575" y="620688"/>
            <a:ext cx="8284724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42992301"/>
      </p:ext>
    </p:extLst>
  </p:cSld>
  <p:clrMapOvr>
    <a:masterClrMapping/>
  </p:clrMapOvr>
  <p:transition>
    <p:randomBa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77F44BB4-7402-E44A-A2C3-FEB2BED616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4">
            <a:extLst>
              <a:ext uri="{FF2B5EF4-FFF2-40B4-BE49-F238E27FC236}">
                <a16:creationId xmlns:a16="http://schemas.microsoft.com/office/drawing/2014/main" id="{B797F454-D705-5F40-B280-2A1B70799E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AC0F2833-20F1-AC48-8F35-B61892CE5B96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Symbol zastępczy obrazu 2"/>
          <p:cNvSpPr>
            <a:spLocks noGrp="1"/>
          </p:cNvSpPr>
          <p:nvPr>
            <p:ph type="pic" idx="1"/>
          </p:nvPr>
        </p:nvSpPr>
        <p:spPr>
          <a:xfrm>
            <a:off x="755575" y="1844823"/>
            <a:ext cx="3672409" cy="49685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pl-PL" noProof="0" dirty="0"/>
          </a:p>
        </p:txBody>
      </p:sp>
      <p:sp>
        <p:nvSpPr>
          <p:cNvPr id="9" name="Symbol zastępczy zawartości 2"/>
          <p:cNvSpPr>
            <a:spLocks noGrp="1"/>
          </p:cNvSpPr>
          <p:nvPr>
            <p:ph idx="11"/>
          </p:nvPr>
        </p:nvSpPr>
        <p:spPr>
          <a:xfrm>
            <a:off x="4571428" y="1844823"/>
            <a:ext cx="4465067" cy="4968553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2"/>
          </p:nvPr>
        </p:nvSpPr>
        <p:spPr>
          <a:xfrm>
            <a:off x="755575" y="116632"/>
            <a:ext cx="8262475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5" y="1120625"/>
            <a:ext cx="8280920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5941342"/>
      </p:ext>
    </p:extLst>
  </p:cSld>
  <p:clrMapOvr>
    <a:masterClrMapping/>
  </p:clrMapOvr>
  <p:transition>
    <p:randomBa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6A7FD625-300A-9349-AEAD-F12CCA560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4">
            <a:extLst>
              <a:ext uri="{FF2B5EF4-FFF2-40B4-BE49-F238E27FC236}">
                <a16:creationId xmlns:a16="http://schemas.microsoft.com/office/drawing/2014/main" id="{F20A4A7D-6792-B245-AF9D-A2C7C43CC2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050F3592-13D9-8246-BE3E-1AD47FD1D758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755575" y="1628800"/>
            <a:ext cx="4032449" cy="5112567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0" name="Symbol zastępczy zawartości 2"/>
          <p:cNvSpPr>
            <a:spLocks noGrp="1"/>
          </p:cNvSpPr>
          <p:nvPr>
            <p:ph sz="half" idx="11"/>
          </p:nvPr>
        </p:nvSpPr>
        <p:spPr>
          <a:xfrm>
            <a:off x="4932040" y="1628801"/>
            <a:ext cx="4108259" cy="5112566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2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5" y="44624"/>
            <a:ext cx="8284723" cy="50405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Symbol zastępczy tekstu 2"/>
          <p:cNvSpPr>
            <a:spLocks noGrp="1"/>
          </p:cNvSpPr>
          <p:nvPr>
            <p:ph type="body" idx="12"/>
          </p:nvPr>
        </p:nvSpPr>
        <p:spPr>
          <a:xfrm>
            <a:off x="755575" y="548680"/>
            <a:ext cx="8284724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5035524"/>
      </p:ext>
    </p:extLst>
  </p:cSld>
  <p:clrMapOvr>
    <a:masterClrMapping/>
  </p:clrMapOvr>
  <p:transition>
    <p:randomBa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3">
            <a:extLst>
              <a:ext uri="{FF2B5EF4-FFF2-40B4-BE49-F238E27FC236}">
                <a16:creationId xmlns:a16="http://schemas.microsoft.com/office/drawing/2014/main" id="{C2A4E8C1-FAA5-3C44-B823-1192D129B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pole tekstowe 4">
            <a:extLst>
              <a:ext uri="{FF2B5EF4-FFF2-40B4-BE49-F238E27FC236}">
                <a16:creationId xmlns:a16="http://schemas.microsoft.com/office/drawing/2014/main" id="{8B273DF9-928E-9D49-A7AB-5E1A716B6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287F5546-8B0C-C44B-A9E7-ECB46BE6168B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Symbol zastępczy zawartości 2"/>
          <p:cNvSpPr>
            <a:spLocks noGrp="1"/>
          </p:cNvSpPr>
          <p:nvPr>
            <p:ph sz="half" idx="1"/>
          </p:nvPr>
        </p:nvSpPr>
        <p:spPr>
          <a:xfrm>
            <a:off x="755576" y="1628800"/>
            <a:ext cx="4050414" cy="5184575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2" name="Symbol zastępczy zawartości 2"/>
          <p:cNvSpPr>
            <a:spLocks noGrp="1"/>
          </p:cNvSpPr>
          <p:nvPr>
            <p:ph sz="half" idx="11"/>
          </p:nvPr>
        </p:nvSpPr>
        <p:spPr>
          <a:xfrm>
            <a:off x="5004048" y="1628800"/>
            <a:ext cx="4050414" cy="5184575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2"/>
          </p:nvPr>
        </p:nvSpPr>
        <p:spPr>
          <a:xfrm>
            <a:off x="755575" y="116632"/>
            <a:ext cx="8262475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6" y="1120625"/>
            <a:ext cx="4050414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Symbol zastępczy tekstu 2"/>
          <p:cNvSpPr>
            <a:spLocks noGrp="1"/>
          </p:cNvSpPr>
          <p:nvPr>
            <p:ph type="body" idx="13"/>
          </p:nvPr>
        </p:nvSpPr>
        <p:spPr>
          <a:xfrm>
            <a:off x="5004048" y="1120625"/>
            <a:ext cx="4050414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4647470"/>
      </p:ext>
    </p:extLst>
  </p:cSld>
  <p:clrMapOvr>
    <a:masterClrMapping/>
  </p:clrMapOvr>
  <p:transition>
    <p:randomBa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3">
            <a:extLst>
              <a:ext uri="{FF2B5EF4-FFF2-40B4-BE49-F238E27FC236}">
                <a16:creationId xmlns:a16="http://schemas.microsoft.com/office/drawing/2014/main" id="{63D00E17-C8C0-8B45-8B1F-F991C6C0F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ole tekstowe 4">
            <a:extLst>
              <a:ext uri="{FF2B5EF4-FFF2-40B4-BE49-F238E27FC236}">
                <a16:creationId xmlns:a16="http://schemas.microsoft.com/office/drawing/2014/main" id="{D7FDDDDE-91C0-854B-8955-85F2C72AC2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27D10619-EE0A-D549-BDE1-2FB2B03D6573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3568" y="116632"/>
            <a:ext cx="3312368" cy="13184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139952" y="116632"/>
            <a:ext cx="4896544" cy="66247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83568" y="1435100"/>
            <a:ext cx="3312368" cy="53062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1797794"/>
      </p:ext>
    </p:extLst>
  </p:cSld>
  <p:clrMapOvr>
    <a:masterClrMapping/>
  </p:clrMapOvr>
  <p:transition>
    <p:randomBa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3">
            <a:extLst>
              <a:ext uri="{FF2B5EF4-FFF2-40B4-BE49-F238E27FC236}">
                <a16:creationId xmlns:a16="http://schemas.microsoft.com/office/drawing/2014/main" id="{BE5085CC-DE40-6D4E-A66E-93949383F9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ole tekstowe 4">
            <a:extLst>
              <a:ext uri="{FF2B5EF4-FFF2-40B4-BE49-F238E27FC236}">
                <a16:creationId xmlns:a16="http://schemas.microsoft.com/office/drawing/2014/main" id="{03EB4AE4-2ACF-F742-874F-C957E1654E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5B5B3E2E-E679-5E46-9B41-C0CFD742E7F1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253952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755576" y="283"/>
            <a:ext cx="8388046" cy="47272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pl-PL" noProof="0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2253952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6172569"/>
      </p:ext>
    </p:extLst>
  </p:cSld>
  <p:clrMapOvr>
    <a:masterClrMapping/>
  </p:clrMapOvr>
  <p:transition>
    <p:randomBa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42C381B8-FE70-9E41-9EC5-1ED0549B87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1BD84E43-66AB-5747-997E-24C7D1E9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27F8E02C-E2E2-4243-BBD7-4D77D6D68FAC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55576" y="116632"/>
            <a:ext cx="8280920" cy="1548656"/>
          </a:xfrm>
        </p:spPr>
        <p:txBody>
          <a:bodyPr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755576" y="1772816"/>
            <a:ext cx="8280920" cy="496855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68819439"/>
      </p:ext>
    </p:extLst>
  </p:cSld>
  <p:clrMapOvr>
    <a:masterClrMapping/>
  </p:clrMapOvr>
  <p:transition>
    <p:randomBa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4">
            <a:extLst>
              <a:ext uri="{FF2B5EF4-FFF2-40B4-BE49-F238E27FC236}">
                <a16:creationId xmlns:a16="http://schemas.microsoft.com/office/drawing/2014/main" id="{E08D68EB-8CC2-1D40-B888-2327419387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7950" y="115888"/>
            <a:ext cx="8280400" cy="154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 wzorca tytułu</a:t>
            </a:r>
          </a:p>
        </p:txBody>
      </p:sp>
      <p:sp>
        <p:nvSpPr>
          <p:cNvPr id="1027" name="Rectangle 15">
            <a:extLst>
              <a:ext uri="{FF2B5EF4-FFF2-40B4-BE49-F238E27FC236}">
                <a16:creationId xmlns:a16="http://schemas.microsoft.com/office/drawing/2014/main" id="{C57BD6BB-12CF-7848-95C8-6E16EBDAE0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7950" y="1773238"/>
            <a:ext cx="8280400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style wzorca tekstu</a:t>
            </a:r>
          </a:p>
          <a:p>
            <a:pPr lvl="1"/>
            <a:r>
              <a:rPr lang="pl-PL" altLang="pl-PL"/>
              <a:t>Drugi poziom</a:t>
            </a:r>
          </a:p>
          <a:p>
            <a:pPr lvl="2"/>
            <a:r>
              <a:rPr lang="pl-PL" altLang="pl-PL"/>
              <a:t>Trzeci poziom</a:t>
            </a:r>
          </a:p>
          <a:p>
            <a:pPr lvl="3"/>
            <a:r>
              <a:rPr lang="pl-PL" altLang="pl-PL"/>
              <a:t>Czwarty poziom</a:t>
            </a:r>
          </a:p>
          <a:p>
            <a:pPr lvl="4"/>
            <a:r>
              <a:rPr lang="pl-PL" altLang="pl-PL"/>
              <a:t>Piąty poziom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ransition>
    <p:randomBar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3799279-9413-2B41-88D5-4744088438D6}"/>
              </a:ext>
            </a:extLst>
          </p:cNvPr>
          <p:cNvSpPr/>
          <p:nvPr/>
        </p:nvSpPr>
        <p:spPr>
          <a:xfrm>
            <a:off x="1691679" y="692696"/>
            <a:ext cx="7056786" cy="2227383"/>
          </a:xfrm>
          <a:prstGeom prst="roundRect">
            <a:avLst/>
          </a:prstGeom>
          <a:solidFill>
            <a:srgbClr val="B11C09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291" name="Symbol zastępczy tekstu 2">
            <a:extLst>
              <a:ext uri="{FF2B5EF4-FFF2-40B4-BE49-F238E27FC236}">
                <a16:creationId xmlns:a16="http://schemas.microsoft.com/office/drawing/2014/main" id="{438A96E1-2AB7-2446-A140-2E0C4B37D210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691679" y="692696"/>
            <a:ext cx="7056786" cy="220157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  <p:txBody>
          <a:bodyPr/>
          <a:lstStyle/>
          <a:p>
            <a:pPr algn="ctr"/>
            <a:r>
              <a:rPr lang="pl-PL" b="0" dirty="0">
                <a:solidFill>
                  <a:schemeClr val="bg1"/>
                </a:solidFill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Testy penetracyjne</a:t>
            </a:r>
            <a:br>
              <a:rPr lang="pl-PL" b="0" dirty="0">
                <a:solidFill>
                  <a:schemeClr val="bg1"/>
                </a:solidFill>
                <a:latin typeface="Kohinoor Bangla Medium" panose="02000000000000000000" pitchFamily="2" charset="77"/>
                <a:cs typeface="Kohinoor Bangla Medium" panose="02000000000000000000" pitchFamily="2" charset="77"/>
              </a:rPr>
            </a:br>
            <a:r>
              <a:rPr lang="pl-PL" b="0" dirty="0">
                <a:solidFill>
                  <a:schemeClr val="bg1"/>
                </a:solidFill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w praktyce</a:t>
            </a:r>
            <a:endParaRPr lang="pl-PL" altLang="pl-PL" b="0" dirty="0">
              <a:solidFill>
                <a:schemeClr val="bg1"/>
              </a:solidFill>
              <a:latin typeface="Kohinoor Bangla Medium" panose="02000000000000000000" pitchFamily="2" charset="77"/>
              <a:cs typeface="Kohinoor Bangla Medium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3AAEF3-8134-BF4A-86D9-1B7C01571C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440" y="4242442"/>
            <a:ext cx="2664296" cy="2365496"/>
          </a:xfrm>
          <a:prstGeom prst="rect">
            <a:avLst/>
          </a:prstGeom>
          <a:effectLst>
            <a:softEdge rad="2413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4F437B-0836-2844-9A31-53C7CCED0B98}"/>
              </a:ext>
            </a:extLst>
          </p:cNvPr>
          <p:cNvSpPr txBox="1"/>
          <p:nvPr/>
        </p:nvSpPr>
        <p:spPr>
          <a:xfrm>
            <a:off x="3203848" y="3152859"/>
            <a:ext cx="2675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>
                <a:latin typeface="Kohinoor Bangla" panose="02000000000000000000" pitchFamily="2" charset="77"/>
                <a:cs typeface="Kohinoor Bangla" panose="02000000000000000000" pitchFamily="2" charset="77"/>
              </a:rPr>
              <a:t>Rafał Szymanek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88F9BBE-09CF-E347-B012-BE6BCFD9EF37}"/>
              </a:ext>
            </a:extLst>
          </p:cNvPr>
          <p:cNvCxnSpPr>
            <a:cxnSpLocks/>
          </p:cNvCxnSpPr>
          <p:nvPr/>
        </p:nvCxnSpPr>
        <p:spPr>
          <a:xfrm>
            <a:off x="1691679" y="3383691"/>
            <a:ext cx="1368152" cy="0"/>
          </a:xfrm>
          <a:prstGeom prst="line">
            <a:avLst/>
          </a:prstGeom>
          <a:ln w="38100">
            <a:solidFill>
              <a:srgbClr val="B11C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AD8E08-2CF2-7843-B1C5-C67859813D57}"/>
              </a:ext>
            </a:extLst>
          </p:cNvPr>
          <p:cNvCxnSpPr>
            <a:cxnSpLocks/>
          </p:cNvCxnSpPr>
          <p:nvPr/>
        </p:nvCxnSpPr>
        <p:spPr>
          <a:xfrm>
            <a:off x="5652120" y="3390563"/>
            <a:ext cx="3096344" cy="0"/>
          </a:xfrm>
          <a:prstGeom prst="line">
            <a:avLst/>
          </a:prstGeom>
          <a:ln w="38100">
            <a:solidFill>
              <a:srgbClr val="B11C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DABF341-AB01-B94A-8DDC-211AF032DCF0}"/>
              </a:ext>
            </a:extLst>
          </p:cNvPr>
          <p:cNvSpPr txBox="1"/>
          <p:nvPr/>
        </p:nvSpPr>
        <p:spPr>
          <a:xfrm>
            <a:off x="2042566" y="3873110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tx2"/>
                </a:solidFill>
                <a:latin typeface="Kohinoor Bangla" panose="02000000000000000000" pitchFamily="2" charset="77"/>
                <a:cs typeface="Kohinoor Bangla" panose="02000000000000000000" pitchFamily="2" charset="77"/>
              </a:rPr>
              <a:t>@RafalSzymanek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14EA74-0008-2649-B918-6B38B44682E0}"/>
              </a:ext>
            </a:extLst>
          </p:cNvPr>
          <p:cNvSpPr/>
          <p:nvPr/>
        </p:nvSpPr>
        <p:spPr>
          <a:xfrm>
            <a:off x="-4933056" y="6869184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kod</a:t>
            </a:r>
            <a:endParaRPr lang="pl-PL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7C47DF4-FE2F-8540-A673-844500E742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600" y="3741670"/>
            <a:ext cx="608088" cy="60808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B0E0304-E7B1-5848-B451-91D108F9C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289" y="4463381"/>
            <a:ext cx="488710" cy="48871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5C23C8A-D14F-D648-907A-0325288B0757}"/>
              </a:ext>
            </a:extLst>
          </p:cNvPr>
          <p:cNvSpPr txBox="1"/>
          <p:nvPr/>
        </p:nvSpPr>
        <p:spPr>
          <a:xfrm>
            <a:off x="2042566" y="4547194"/>
            <a:ext cx="323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>
                <a:latin typeface="Kohinoor Bangla" panose="02000000000000000000" pitchFamily="2" charset="77"/>
                <a:cs typeface="Kohinoor Bangla" panose="02000000000000000000" pitchFamily="2" charset="77"/>
              </a:rPr>
              <a:t>https</a:t>
            </a:r>
            <a:r>
              <a:rPr lang="pl-PL" dirty="0">
                <a:latin typeface="Kohinoor Bangla" panose="02000000000000000000" pitchFamily="2" charset="77"/>
                <a:cs typeface="Kohinoor Bangla" panose="02000000000000000000" pitchFamily="2" charset="77"/>
              </a:rPr>
              <a:t>://</a:t>
            </a:r>
            <a:r>
              <a:rPr lang="pl-PL" dirty="0" err="1">
                <a:latin typeface="Kohinoor Bangla" panose="02000000000000000000" pitchFamily="2" charset="77"/>
                <a:cs typeface="Kohinoor Bangla" panose="02000000000000000000" pitchFamily="2" charset="77"/>
              </a:rPr>
              <a:t>www.cybersafeness.pl</a:t>
            </a:r>
            <a:endParaRPr lang="pl-PL" dirty="0">
              <a:latin typeface="Kohinoor Bangla" panose="02000000000000000000" pitchFamily="2" charset="77"/>
              <a:cs typeface="Kohinoor Bangla" panose="02000000000000000000" pitchFamily="2" charset="7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17E5030-7631-F444-BFA9-D44FA1393886}"/>
              </a:ext>
            </a:extLst>
          </p:cNvPr>
          <p:cNvSpPr/>
          <p:nvPr/>
        </p:nvSpPr>
        <p:spPr>
          <a:xfrm>
            <a:off x="755575" y="188640"/>
            <a:ext cx="8189266" cy="796207"/>
          </a:xfrm>
          <a:prstGeom prst="roundRect">
            <a:avLst/>
          </a:prstGeom>
          <a:solidFill>
            <a:srgbClr val="B11C09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22C70-B557-0843-B8EE-121CD3532E5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71599" y="188640"/>
            <a:ext cx="8064895" cy="79620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pl-PL" sz="28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Jakie </a:t>
            </a:r>
            <a:r>
              <a:rPr lang="pl-PL" sz="280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aspekty poruszmy</a:t>
            </a:r>
            <a:endParaRPr lang="pl-PL" sz="2800" dirty="0">
              <a:latin typeface="Kohinoor Bangla Medium" panose="02000000000000000000" pitchFamily="2" charset="77"/>
              <a:cs typeface="Kohinoor Bangla Medium" panose="02000000000000000000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9CAF13-FA25-9243-8D0F-A88667A45C56}"/>
              </a:ext>
            </a:extLst>
          </p:cNvPr>
          <p:cNvSpPr txBox="1"/>
          <p:nvPr/>
        </p:nvSpPr>
        <p:spPr>
          <a:xfrm>
            <a:off x="1736214" y="1916832"/>
            <a:ext cx="6227987" cy="33478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pl-PL" sz="2400" dirty="0"/>
              <a:t>Czym jest i czemu służy test penetracyjny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l-PL" sz="2400" dirty="0"/>
              <a:t>Skąd mamy doświadczenie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l-PL" sz="2400" dirty="0"/>
              <a:t>Przebieg testów penetracyjnych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l-PL" sz="2400" dirty="0"/>
              <a:t>Co trzeba umieć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l-PL" sz="2400" dirty="0"/>
              <a:t>Na co warto zwrócić uwagę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l-PL" sz="2400" dirty="0"/>
              <a:t>Praca Agile</a:t>
            </a:r>
          </a:p>
        </p:txBody>
      </p:sp>
    </p:spTree>
    <p:extLst>
      <p:ext uri="{BB962C8B-B14F-4D97-AF65-F5344CB8AC3E}">
        <p14:creationId xmlns:p14="http://schemas.microsoft.com/office/powerpoint/2010/main" val="1291642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17E5030-7631-F444-BFA9-D44FA1393886}"/>
              </a:ext>
            </a:extLst>
          </p:cNvPr>
          <p:cNvSpPr/>
          <p:nvPr/>
        </p:nvSpPr>
        <p:spPr>
          <a:xfrm>
            <a:off x="755575" y="188640"/>
            <a:ext cx="8189266" cy="796207"/>
          </a:xfrm>
          <a:prstGeom prst="roundRect">
            <a:avLst/>
          </a:prstGeom>
          <a:solidFill>
            <a:srgbClr val="B11C09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22C70-B557-0843-B8EE-121CD3532E5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71599" y="188640"/>
            <a:ext cx="8064895" cy="79620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pl-PL" sz="28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Czym jest „</a:t>
            </a:r>
            <a:r>
              <a:rPr lang="pl-PL" sz="2800" dirty="0" err="1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pentest</a:t>
            </a:r>
            <a:r>
              <a:rPr lang="pl-PL" sz="28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5D1820-6534-F340-8231-CC73592BAB87}"/>
              </a:ext>
            </a:extLst>
          </p:cNvPr>
          <p:cNvSpPr txBox="1"/>
          <p:nvPr/>
        </p:nvSpPr>
        <p:spPr>
          <a:xfrm>
            <a:off x="1547664" y="1772816"/>
            <a:ext cx="6615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/>
              <a:t>Kontrolowany atak na system / infrastrukturę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89B56D-765A-4B42-B3DA-15CDEBBA469E}"/>
              </a:ext>
            </a:extLst>
          </p:cNvPr>
          <p:cNvSpPr txBox="1"/>
          <p:nvPr/>
        </p:nvSpPr>
        <p:spPr>
          <a:xfrm>
            <a:off x="2483768" y="5517232"/>
            <a:ext cx="3488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/>
              <a:t>Wcielamy się w hackera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4990DF-89C3-7D40-97E6-DE146BCE8052}"/>
              </a:ext>
            </a:extLst>
          </p:cNvPr>
          <p:cNvSpPr txBox="1"/>
          <p:nvPr/>
        </p:nvSpPr>
        <p:spPr>
          <a:xfrm>
            <a:off x="4729171" y="5978897"/>
            <a:ext cx="3950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/>
              <a:t>Ale nic nie chcemy wykraść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3C29EC-82D4-A148-B9A3-35209E837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2420888"/>
            <a:ext cx="2881436" cy="28814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8B70CE-BE3E-5C41-B588-6E0FFF543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7932" y="3723779"/>
            <a:ext cx="2068581" cy="191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4986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17E5030-7631-F444-BFA9-D44FA1393886}"/>
              </a:ext>
            </a:extLst>
          </p:cNvPr>
          <p:cNvSpPr/>
          <p:nvPr/>
        </p:nvSpPr>
        <p:spPr>
          <a:xfrm>
            <a:off x="837870" y="188639"/>
            <a:ext cx="8189266" cy="796207"/>
          </a:xfrm>
          <a:prstGeom prst="roundRect">
            <a:avLst/>
          </a:prstGeom>
          <a:solidFill>
            <a:srgbClr val="B11C09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22C70-B557-0843-B8EE-121CD3532E5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71599" y="188640"/>
            <a:ext cx="8064895" cy="79620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pl-PL" sz="2800" dirty="0"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Warte odnotowania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59955F-809E-6742-8FDF-D7EFD5BCF501}"/>
              </a:ext>
            </a:extLst>
          </p:cNvPr>
          <p:cNvSpPr txBox="1"/>
          <p:nvPr/>
        </p:nvSpPr>
        <p:spPr>
          <a:xfrm>
            <a:off x="4013229" y="2060848"/>
            <a:ext cx="198163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600" b="1" dirty="0"/>
              <a:t>Dodatkowo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67A9C7-7684-674B-B8D2-D00E89A71684}"/>
              </a:ext>
            </a:extLst>
          </p:cNvPr>
          <p:cNvSpPr txBox="1"/>
          <p:nvPr/>
        </p:nvSpPr>
        <p:spPr>
          <a:xfrm>
            <a:off x="2143919" y="3140968"/>
            <a:ext cx="5577168" cy="16858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l-PL" sz="2400" dirty="0" err="1"/>
              <a:t>Pentesty</a:t>
            </a:r>
            <a:r>
              <a:rPr lang="pl-PL" sz="2400" dirty="0"/>
              <a:t> jako zespół da się wykonywać</a:t>
            </a:r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r>
              <a:rPr lang="pl-PL" sz="2400" dirty="0"/>
              <a:t>Agile</a:t>
            </a:r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r>
              <a:rPr lang="pl-PL" sz="2400" dirty="0"/>
              <a:t>Zdalnie!</a:t>
            </a:r>
          </a:p>
        </p:txBody>
      </p:sp>
    </p:spTree>
    <p:extLst>
      <p:ext uri="{BB962C8B-B14F-4D97-AF65-F5344CB8AC3E}">
        <p14:creationId xmlns:p14="http://schemas.microsoft.com/office/powerpoint/2010/main" val="4193514750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3799279-9413-2B41-88D5-4744088438D6}"/>
              </a:ext>
            </a:extLst>
          </p:cNvPr>
          <p:cNvSpPr/>
          <p:nvPr/>
        </p:nvSpPr>
        <p:spPr>
          <a:xfrm>
            <a:off x="1691679" y="692696"/>
            <a:ext cx="7056786" cy="2227383"/>
          </a:xfrm>
          <a:prstGeom prst="roundRect">
            <a:avLst/>
          </a:prstGeom>
          <a:solidFill>
            <a:srgbClr val="B11C09"/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291" name="Symbol zastępczy tekstu 2">
            <a:extLst>
              <a:ext uri="{FF2B5EF4-FFF2-40B4-BE49-F238E27FC236}">
                <a16:creationId xmlns:a16="http://schemas.microsoft.com/office/drawing/2014/main" id="{438A96E1-2AB7-2446-A140-2E0C4B37D210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691679" y="692696"/>
            <a:ext cx="7056786" cy="220157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  <p:txBody>
          <a:bodyPr/>
          <a:lstStyle/>
          <a:p>
            <a:pPr algn="ctr"/>
            <a:r>
              <a:rPr lang="pl-PL" b="0" dirty="0">
                <a:solidFill>
                  <a:schemeClr val="bg1"/>
                </a:solidFill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Testy penetracyjne</a:t>
            </a:r>
            <a:br>
              <a:rPr lang="pl-PL" b="0" dirty="0">
                <a:solidFill>
                  <a:schemeClr val="bg1"/>
                </a:solidFill>
                <a:latin typeface="Kohinoor Bangla Medium" panose="02000000000000000000" pitchFamily="2" charset="77"/>
                <a:cs typeface="Kohinoor Bangla Medium" panose="02000000000000000000" pitchFamily="2" charset="77"/>
              </a:rPr>
            </a:br>
            <a:r>
              <a:rPr lang="pl-PL" b="0" dirty="0">
                <a:solidFill>
                  <a:schemeClr val="bg1"/>
                </a:solidFill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w praktyce</a:t>
            </a:r>
            <a:endParaRPr lang="pl-PL" altLang="pl-PL" b="0" dirty="0">
              <a:solidFill>
                <a:schemeClr val="bg1"/>
              </a:solidFill>
              <a:latin typeface="Kohinoor Bangla Medium" panose="02000000000000000000" pitchFamily="2" charset="77"/>
              <a:cs typeface="Kohinoor Bangla Medium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3AAEF3-8134-BF4A-86D9-1B7C01571C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440" y="4242442"/>
            <a:ext cx="2664296" cy="2365496"/>
          </a:xfrm>
          <a:prstGeom prst="rect">
            <a:avLst/>
          </a:prstGeom>
          <a:effectLst>
            <a:softEdge rad="2413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4F437B-0836-2844-9A31-53C7CCED0B98}"/>
              </a:ext>
            </a:extLst>
          </p:cNvPr>
          <p:cNvSpPr txBox="1"/>
          <p:nvPr/>
        </p:nvSpPr>
        <p:spPr>
          <a:xfrm>
            <a:off x="3203848" y="3152859"/>
            <a:ext cx="2675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>
                <a:latin typeface="Kohinoor Bangla" panose="02000000000000000000" pitchFamily="2" charset="77"/>
                <a:cs typeface="Kohinoor Bangla" panose="02000000000000000000" pitchFamily="2" charset="77"/>
              </a:rPr>
              <a:t>Rafał Szymanek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88F9BBE-09CF-E347-B012-BE6BCFD9EF37}"/>
              </a:ext>
            </a:extLst>
          </p:cNvPr>
          <p:cNvCxnSpPr>
            <a:cxnSpLocks/>
          </p:cNvCxnSpPr>
          <p:nvPr/>
        </p:nvCxnSpPr>
        <p:spPr>
          <a:xfrm>
            <a:off x="1691679" y="3383691"/>
            <a:ext cx="1368152" cy="0"/>
          </a:xfrm>
          <a:prstGeom prst="line">
            <a:avLst/>
          </a:prstGeom>
          <a:ln w="38100">
            <a:solidFill>
              <a:srgbClr val="B11C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AD8E08-2CF2-7843-B1C5-C67859813D57}"/>
              </a:ext>
            </a:extLst>
          </p:cNvPr>
          <p:cNvCxnSpPr>
            <a:cxnSpLocks/>
          </p:cNvCxnSpPr>
          <p:nvPr/>
        </p:nvCxnSpPr>
        <p:spPr>
          <a:xfrm>
            <a:off x="5652120" y="3390563"/>
            <a:ext cx="3096344" cy="0"/>
          </a:xfrm>
          <a:prstGeom prst="line">
            <a:avLst/>
          </a:prstGeom>
          <a:ln w="38100">
            <a:solidFill>
              <a:srgbClr val="B11C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DABF341-AB01-B94A-8DDC-211AF032DCF0}"/>
              </a:ext>
            </a:extLst>
          </p:cNvPr>
          <p:cNvSpPr txBox="1"/>
          <p:nvPr/>
        </p:nvSpPr>
        <p:spPr>
          <a:xfrm>
            <a:off x="2042566" y="3873110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tx2"/>
                </a:solidFill>
                <a:latin typeface="Kohinoor Bangla" panose="02000000000000000000" pitchFamily="2" charset="77"/>
                <a:cs typeface="Kohinoor Bangla" panose="02000000000000000000" pitchFamily="2" charset="77"/>
              </a:rPr>
              <a:t>@RafalSzymanek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14EA74-0008-2649-B918-6B38B44682E0}"/>
              </a:ext>
            </a:extLst>
          </p:cNvPr>
          <p:cNvSpPr/>
          <p:nvPr/>
        </p:nvSpPr>
        <p:spPr>
          <a:xfrm>
            <a:off x="-4933056" y="6869184"/>
            <a:ext cx="56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  <a:latin typeface="Kohinoor Bangla Medium" panose="02000000000000000000" pitchFamily="2" charset="77"/>
                <a:cs typeface="Kohinoor Bangla Medium" panose="02000000000000000000" pitchFamily="2" charset="77"/>
              </a:rPr>
              <a:t>kod</a:t>
            </a:r>
            <a:endParaRPr lang="pl-PL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7C47DF4-FE2F-8540-A673-844500E742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600" y="3741670"/>
            <a:ext cx="608088" cy="60808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B0E0304-E7B1-5848-B451-91D108F9C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289" y="4463381"/>
            <a:ext cx="488710" cy="48871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5C23C8A-D14F-D648-907A-0325288B0757}"/>
              </a:ext>
            </a:extLst>
          </p:cNvPr>
          <p:cNvSpPr txBox="1"/>
          <p:nvPr/>
        </p:nvSpPr>
        <p:spPr>
          <a:xfrm>
            <a:off x="2042566" y="4547194"/>
            <a:ext cx="3239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>
                <a:latin typeface="Kohinoor Bangla" panose="02000000000000000000" pitchFamily="2" charset="77"/>
                <a:cs typeface="Kohinoor Bangla" panose="02000000000000000000" pitchFamily="2" charset="77"/>
              </a:rPr>
              <a:t>https</a:t>
            </a:r>
            <a:r>
              <a:rPr lang="pl-PL" dirty="0">
                <a:latin typeface="Kohinoor Bangla" panose="02000000000000000000" pitchFamily="2" charset="77"/>
                <a:cs typeface="Kohinoor Bangla" panose="02000000000000000000" pitchFamily="2" charset="77"/>
              </a:rPr>
              <a:t>://</a:t>
            </a:r>
            <a:r>
              <a:rPr lang="pl-PL" dirty="0" err="1">
                <a:latin typeface="Kohinoor Bangla" panose="02000000000000000000" pitchFamily="2" charset="77"/>
                <a:cs typeface="Kohinoor Bangla" panose="02000000000000000000" pitchFamily="2" charset="77"/>
              </a:rPr>
              <a:t>www.cybersafeness.pl</a:t>
            </a:r>
            <a:endParaRPr lang="pl-PL" dirty="0">
              <a:latin typeface="Kohinoor Bangla" panose="02000000000000000000" pitchFamily="2" charset="77"/>
              <a:cs typeface="Kohinoor Bangla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6062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zablon1-PL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1_Projekt domyślny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Projekt domyślny 1">
        <a:dk1>
          <a:srgbClr val="000000"/>
        </a:dk1>
        <a:lt1>
          <a:srgbClr val="FFFFFF"/>
        </a:lt1>
        <a:dk2>
          <a:srgbClr val="FFEBD5"/>
        </a:dk2>
        <a:lt2>
          <a:srgbClr val="78120A"/>
        </a:lt2>
        <a:accent1>
          <a:srgbClr val="E32213"/>
        </a:accent1>
        <a:accent2>
          <a:srgbClr val="FFD3A1"/>
        </a:accent2>
        <a:accent3>
          <a:srgbClr val="FFFFFF"/>
        </a:accent3>
        <a:accent4>
          <a:srgbClr val="000000"/>
        </a:accent4>
        <a:accent5>
          <a:srgbClr val="EFABAA"/>
        </a:accent5>
        <a:accent6>
          <a:srgbClr val="E7BF91"/>
        </a:accent6>
        <a:hlink>
          <a:srgbClr val="FFD9AF"/>
        </a:hlink>
        <a:folHlink>
          <a:srgbClr val="FFB25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szablon1-PL</Template>
  <TotalTime>764</TotalTime>
  <Words>126</Words>
  <Application>Microsoft Macintosh PowerPoint</Application>
  <PresentationFormat>On-screen Show (4:3)</PresentationFormat>
  <Paragraphs>33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Kohinoor Bangla</vt:lpstr>
      <vt:lpstr>Kohinoor Bangla Medium</vt:lpstr>
      <vt:lpstr>Trebuchet MS</vt:lpstr>
      <vt:lpstr>szablon1-PL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Student 241436</dc:creator>
  <cp:lastModifiedBy>Student 241436</cp:lastModifiedBy>
  <cp:revision>92</cp:revision>
  <cp:lastPrinted>2017-02-27T13:04:48Z</cp:lastPrinted>
  <dcterms:created xsi:type="dcterms:W3CDTF">2018-12-18T15:17:15Z</dcterms:created>
  <dcterms:modified xsi:type="dcterms:W3CDTF">2020-02-15T17:58:16Z</dcterms:modified>
</cp:coreProperties>
</file>

<file path=docProps/thumbnail.jpeg>
</file>